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5"/>
  </p:notes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75" r:id="rId11"/>
    <p:sldId id="276" r:id="rId12"/>
    <p:sldId id="277" r:id="rId13"/>
    <p:sldId id="261" r:id="rId14"/>
    <p:sldId id="274" r:id="rId15"/>
    <p:sldId id="266" r:id="rId16"/>
    <p:sldId id="267" r:id="rId17"/>
    <p:sldId id="270" r:id="rId18"/>
    <p:sldId id="271" r:id="rId19"/>
    <p:sldId id="272" r:id="rId20"/>
    <p:sldId id="273" r:id="rId21"/>
    <p:sldId id="268" r:id="rId22"/>
    <p:sldId id="269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D72B2-9A5F-4799-9E61-DB8F2D46E5F1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DA0F4-7A49-4CA7-9966-404840C0C14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3574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DA0F4-7A49-4CA7-9966-404840C0C14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1756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D92692-8484-4F39-94E8-D1CABFB63E68}" type="datetimeFigureOut">
              <a:rPr lang="es-ES" smtClean="0"/>
              <a:pPr/>
              <a:t>15/05/2013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7BE0E7-378E-427F-B3D3-16B09FED82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705712"/>
            <a:ext cx="8496944" cy="55399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VIDA COMUNITARIA </a:t>
            </a:r>
          </a:p>
          <a:p>
            <a:pPr algn="ctr"/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FUNDAMENTO , DEFICIENCIAS</a:t>
            </a:r>
          </a:p>
          <a:p>
            <a:pPr algn="ctr"/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  DESAFIOS</a:t>
            </a:r>
          </a:p>
          <a:p>
            <a:pPr algn="ctr"/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s-E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s-E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850520"/>
            <a:ext cx="4686300" cy="236220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3164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15816" y="267046"/>
            <a:ext cx="324036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erlin Sans FB" pitchFamily="34" charset="0"/>
              </a:rPr>
              <a:t>EL  DESAFIO   DE  LA  VIDA  COMUNITARIA</a:t>
            </a:r>
            <a:endParaRPr lang="es-ES" sz="2000" dirty="0">
              <a:latin typeface="Berlin Sans FB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722409" y="2060848"/>
            <a:ext cx="2570928" cy="31683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565145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MUNDO</a:t>
            </a:r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1187624" y="2938776"/>
            <a:ext cx="1728192" cy="149833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i="1" dirty="0" smtClean="0"/>
              <a:t>VIDA  RELIGIOSA</a:t>
            </a:r>
            <a:endParaRPr lang="es-ES" sz="1400" b="1" i="1" dirty="0"/>
          </a:p>
        </p:txBody>
      </p:sp>
      <p:cxnSp>
        <p:nvCxnSpPr>
          <p:cNvPr id="12" name="11 Conector recto de flecha"/>
          <p:cNvCxnSpPr>
            <a:stCxn id="10" idx="7"/>
          </p:cNvCxnSpPr>
          <p:nvPr/>
        </p:nvCxnSpPr>
        <p:spPr>
          <a:xfrm flipH="1">
            <a:off x="2329232" y="3158202"/>
            <a:ext cx="333496" cy="686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1762652" y="2938776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2411761" y="3709118"/>
            <a:ext cx="216023" cy="349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0" idx="3"/>
          </p:cNvCxnSpPr>
          <p:nvPr/>
        </p:nvCxnSpPr>
        <p:spPr>
          <a:xfrm flipV="1">
            <a:off x="1440712" y="3914752"/>
            <a:ext cx="161488" cy="302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0" idx="1"/>
          </p:cNvCxnSpPr>
          <p:nvPr/>
        </p:nvCxnSpPr>
        <p:spPr>
          <a:xfrm>
            <a:off x="1440712" y="3158202"/>
            <a:ext cx="161488" cy="26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flipH="1">
            <a:off x="2402423" y="3337622"/>
            <a:ext cx="314850" cy="180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467544" y="1268760"/>
            <a:ext cx="299116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ANTES  DEL  CONCILIO 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5364088" y="2060848"/>
            <a:ext cx="2232248" cy="316835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796136" y="253354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MUNDO</a:t>
            </a:r>
            <a:endParaRPr lang="es-ES" dirty="0"/>
          </a:p>
        </p:txBody>
      </p:sp>
      <p:sp>
        <p:nvSpPr>
          <p:cNvPr id="39" name="38 Elipse"/>
          <p:cNvSpPr/>
          <p:nvPr/>
        </p:nvSpPr>
        <p:spPr>
          <a:xfrm>
            <a:off x="5796136" y="3007585"/>
            <a:ext cx="1512168" cy="12855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i="1" dirty="0" smtClean="0"/>
              <a:t>VIDA  RELIGIOSA</a:t>
            </a:r>
            <a:endParaRPr lang="es-ES" sz="1400" b="1" i="1" dirty="0"/>
          </a:p>
        </p:txBody>
      </p:sp>
      <p:cxnSp>
        <p:nvCxnSpPr>
          <p:cNvPr id="41" name="40 Conector recto de flecha"/>
          <p:cNvCxnSpPr>
            <a:stCxn id="39" idx="4"/>
          </p:cNvCxnSpPr>
          <p:nvPr/>
        </p:nvCxnSpPr>
        <p:spPr>
          <a:xfrm flipH="1">
            <a:off x="6480212" y="4293097"/>
            <a:ext cx="72008" cy="648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V="1">
            <a:off x="6948264" y="293877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 flipH="1" flipV="1">
            <a:off x="5796136" y="2902878"/>
            <a:ext cx="360040" cy="209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/>
          <p:cNvCxnSpPr>
            <a:stCxn id="39" idx="5"/>
          </p:cNvCxnSpPr>
          <p:nvPr/>
        </p:nvCxnSpPr>
        <p:spPr>
          <a:xfrm>
            <a:off x="7086852" y="4104838"/>
            <a:ext cx="221452" cy="33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39" idx="3"/>
          </p:cNvCxnSpPr>
          <p:nvPr/>
        </p:nvCxnSpPr>
        <p:spPr>
          <a:xfrm flipH="1">
            <a:off x="5796140" y="4104838"/>
            <a:ext cx="221448" cy="188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5364088" y="1196752"/>
            <a:ext cx="28803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haroni" pitchFamily="2" charset="-79"/>
                <a:cs typeface="Aharoni" pitchFamily="2" charset="-79"/>
              </a:rPr>
              <a:t>DESPUES  DEL CONCILIO</a:t>
            </a:r>
            <a:endParaRPr lang="es-ES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5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23828" y="40848"/>
            <a:ext cx="295232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PROBLEMAS  DE  LA  CRISIS DE  IDENTIDAD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019805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LA  VIDA  MUNDANA 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21550" y="494661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EL  DESÁNIMO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7" name="6 Abrir llave"/>
          <p:cNvSpPr/>
          <p:nvPr/>
        </p:nvSpPr>
        <p:spPr>
          <a:xfrm>
            <a:off x="2908156" y="1038452"/>
            <a:ext cx="540060" cy="239453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Abrir llave"/>
          <p:cNvSpPr/>
          <p:nvPr/>
        </p:nvSpPr>
        <p:spPr>
          <a:xfrm>
            <a:off x="2971857" y="3789040"/>
            <a:ext cx="423753" cy="2736304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3263946" y="1124744"/>
            <a:ext cx="4044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-</a:t>
            </a:r>
            <a:r>
              <a:rPr lang="es-ES" b="1" dirty="0" smtClean="0">
                <a:solidFill>
                  <a:srgbClr val="FF0000"/>
                </a:solidFill>
              </a:rPr>
              <a:t>NO  SE MANTIENE LA VIDA RELIGIOSA  FACILITANDO LAS COSAS.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-OFRECIENDO  COMPENSACIONES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-MAYORES  POSIBILIDADES DE DISFRUTE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-HACIENDO  QUE  SE SIENTAN  MÁS  INDEPENDIENTES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63946" y="3915567"/>
            <a:ext cx="53405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PUEDE  SER  POR  DOS  MOTIVOS</a:t>
            </a:r>
          </a:p>
          <a:p>
            <a:r>
              <a:rPr lang="es-ES" b="1" u="sng" dirty="0" smtClean="0">
                <a:solidFill>
                  <a:srgbClr val="FF0000"/>
                </a:solidFill>
              </a:rPr>
              <a:t>INTERIOR</a:t>
            </a:r>
            <a:r>
              <a:rPr lang="es-ES" b="1" dirty="0" smtClean="0">
                <a:solidFill>
                  <a:srgbClr val="FF0000"/>
                </a:solidFill>
              </a:rPr>
              <a:t>  :  VIENE DEL MISMO  PASO DE LOS AÑOS NOS CUESTA  ASUMIR  . RESPONSABILIDADES.</a:t>
            </a:r>
          </a:p>
          <a:p>
            <a:r>
              <a:rPr lang="es-ES" b="1" u="sng" dirty="0" smtClean="0">
                <a:solidFill>
                  <a:srgbClr val="FF0000"/>
                </a:solidFill>
              </a:rPr>
              <a:t>EXTERIOR </a:t>
            </a:r>
            <a:r>
              <a:rPr lang="es-ES" b="1" dirty="0" smtClean="0">
                <a:solidFill>
                  <a:srgbClr val="FF0000"/>
                </a:solidFill>
              </a:rPr>
              <a:t>: ESTA  MARCADO  POR LAS DIFICULTADES DE ESTE  MUNDO NUEVO , DONDE TENEMOS QUE BUSCAR SOLUCIONES  Y HEMOS  DE  SER  PROTAGONISTAS DE ESTAS  SOLUCIONES 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19390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3532" y="1618057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 NO   RESPONSABILIDAD</a:t>
            </a:r>
            <a:endParaRPr lang="es-E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3262269" y="455186"/>
            <a:ext cx="504056" cy="290180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709660" y="339626"/>
            <a:ext cx="53805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-</a:t>
            </a:r>
            <a:r>
              <a:rPr lang="es-ES" b="1" dirty="0" smtClean="0">
                <a:solidFill>
                  <a:srgbClr val="00B050"/>
                </a:solidFill>
              </a:rPr>
              <a:t>HOY  NECESITAMOS  EL AUTO-CONOCIMIENTO   ENTRAR  EN  NOSOTROS  MISMOS, PARA CONFRONTAR QUIENES SOMOS Y HACIA  DONDE  CAMINAMOS, DE LO CONTRARIO PODEMOS  PERDERNOS  Y TENEMOS  DIFICULTADES PARA  ASUMIR  RESPONSABILIDADES.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- DEPENDE  DE  LOS  OTROS  PARA  ACTUAR  NO ES AUTONOMO, ESTE  VACIO  VA ACOMPAÑADO POR UNA PROFUNDA  ANGUSTIA  Y DEPRESIÓN 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3532" y="4509120"/>
            <a:ext cx="3114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VOLVERSE  HACIA   EL  EXTERIOR </a:t>
            </a:r>
            <a:endParaRPr lang="es-E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Abrir llave"/>
          <p:cNvSpPr/>
          <p:nvPr/>
        </p:nvSpPr>
        <p:spPr>
          <a:xfrm>
            <a:off x="3257868" y="3429000"/>
            <a:ext cx="553647" cy="288032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763412" y="3494816"/>
            <a:ext cx="52730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B050"/>
                </a:solidFill>
              </a:rPr>
              <a:t>-ACEPTARNOS  COMO   SOMOS  ES  CONDICIÓN  INDISPENSABLE  SI QUEREMOS  ACEPTAR  A LOS  DEMÁS .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-CREER  EN  NOSOTROS  MISMOS  NOS  DARÁ  LA POSIBILIDAD  DE SUPERAR  NUESTROS  COMPLEJOS  DE INFERIORIDAD , EL  MIEDO  AL  FRACASO.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-PERDER  EL  MIEDO  A  SER  CRITICADO  Y NOS PERMITIRA  PERDER  NUESTRA IMAGEN  POSITIVA  DELANTE DE LOS DEMÁS.</a:t>
            </a:r>
            <a:endParaRPr lang="es-E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292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0"/>
            <a:ext cx="4392488" cy="86409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ras Bold ITC" pitchFamily="34" charset="0"/>
              </a:rPr>
              <a:t>CRITERIOS   PARA  LA  MISIÓN</a:t>
            </a:r>
            <a:endParaRPr lang="es-ES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85786" y="1000108"/>
            <a:ext cx="7786742" cy="535785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adway" pitchFamily="82" charset="0"/>
              </a:rPr>
              <a:t>NUESTRA  MISIÓN EXIGE ALGUNAS  ACCIONES Y ACTITUDES  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PROGRAMACIONES  COMUNITARIAS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ACOGER , ASUMIR Y REALIZAR LAS RESPONSABILIDADES COMUNITARIAS  COMO FORMA CONCRETA DE CONTRIBUIR A LA EVANGELIZACIÓN.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TRABAJO EN EQUIPO  DESDE LA  COMUNIDAD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HEMOS DE SERVIR A LAS PERSONAS 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PROMOVERLAS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CONSTRUIR  EL REINO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LO QUE UNE NO ES EL TRABAJO SINO LA VIDA, EL CARISMA, LA CONSAGRACIÓN A CRISTO</a:t>
            </a:r>
          </a:p>
          <a:p>
            <a:pPr>
              <a:buFont typeface="Wingdings" pitchFamily="2" charset="2"/>
              <a:buChar char="v"/>
            </a:pPr>
            <a:r>
              <a:rPr lang="es-ES" sz="2000" b="1" dirty="0" smtClean="0">
                <a:latin typeface="Arial Black" pitchFamily="34" charset="0"/>
              </a:rPr>
              <a:t>COMUNIÓN PROFUNDA DE LAS PERSONAS  CON MIRAS AL REINO DE DIOS .</a:t>
            </a:r>
          </a:p>
          <a:p>
            <a:pPr>
              <a:buFont typeface="Wingdings" pitchFamily="2" charset="2"/>
              <a:buChar char="v"/>
            </a:pPr>
            <a:endParaRPr lang="es-ES" sz="18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542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771800" y="0"/>
            <a:ext cx="3600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haroni" pitchFamily="2" charset="-79"/>
                <a:cs typeface="Aharoni" pitchFamily="2" charset="-79"/>
              </a:rPr>
              <a:t>QUE   ES  LO  QUE  UNE  A LOS  RELIGIOSOS</a:t>
            </a:r>
            <a:endParaRPr lang="es-ES" sz="2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Flecha abajo"/>
          <p:cNvSpPr/>
          <p:nvPr/>
        </p:nvSpPr>
        <p:spPr>
          <a:xfrm rot="1998116">
            <a:off x="2126312" y="601162"/>
            <a:ext cx="412764" cy="2271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4211960" y="707886"/>
            <a:ext cx="432048" cy="2217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 rot="20362472">
            <a:off x="6372911" y="694517"/>
            <a:ext cx="504056" cy="2139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831745" y="2924944"/>
            <a:ext cx="1944216" cy="792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LA   VIDA  </a:t>
            </a:r>
            <a:endParaRPr lang="es-ES" sz="2000" dirty="0"/>
          </a:p>
        </p:txBody>
      </p:sp>
      <p:sp>
        <p:nvSpPr>
          <p:cNvPr id="10" name="9 Rectángulo"/>
          <p:cNvSpPr/>
          <p:nvPr/>
        </p:nvSpPr>
        <p:spPr>
          <a:xfrm>
            <a:off x="3419872" y="2924944"/>
            <a:ext cx="2160240" cy="792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  CARISMA  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624938" y="2919827"/>
            <a:ext cx="2339549" cy="792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 CONSAGRACIÓN  A  CRISTO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465410" y="3993876"/>
            <a:ext cx="421317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 UNIDAD  NO  LA CONFIGURAN LOS  ELEMENTOS  EXTERNOS  SINO </a:t>
            </a:r>
            <a:endParaRPr lang="es-ES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2411761" y="4611234"/>
            <a:ext cx="1433813" cy="7938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2" idx="2"/>
          </p:cNvCxnSpPr>
          <p:nvPr/>
        </p:nvCxnSpPr>
        <p:spPr>
          <a:xfrm>
            <a:off x="4572000" y="4640207"/>
            <a:ext cx="0" cy="776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5526460" y="4640207"/>
            <a:ext cx="1152129" cy="7648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1536720" y="5439830"/>
            <a:ext cx="617504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 LA  COMUNION  PROFUNDA  DE LAS  PERSONAS </a:t>
            </a:r>
          </a:p>
          <a:p>
            <a:pPr algn="ctr"/>
            <a:r>
              <a:rPr lang="es-ES" dirty="0" smtClean="0"/>
              <a:t>CON   MIRAS   AL  REINO  DE  DIOS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6866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71670" y="0"/>
            <a:ext cx="5184576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FIDELIDAD Y SATISFACCIÓN  PERSONAL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57224" y="714356"/>
            <a:ext cx="7858180" cy="52937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Berlin Sans FB Demi" pitchFamily="34" charset="0"/>
              </a:rPr>
              <a:t>NUESTRA  PROFESIÓN  RELIGIOSA  IMPLICA  DOS  DIMENSIONES</a:t>
            </a:r>
          </a:p>
          <a:p>
            <a:endParaRPr lang="es-ES" sz="2000" b="1" dirty="0">
              <a:latin typeface="Berlin Sans FB Demi" pitchFamily="34" charset="0"/>
            </a:endParaRPr>
          </a:p>
          <a:p>
            <a:r>
              <a:rPr lang="es-ES" sz="2000" b="1" dirty="0" smtClean="0">
                <a:latin typeface="Berlin Sans FB Demi" pitchFamily="34" charset="0"/>
              </a:rPr>
              <a:t>1.- NUESTRA  VIDA </a:t>
            </a:r>
          </a:p>
          <a:p>
            <a:r>
              <a:rPr lang="es-ES" sz="2000" b="1" dirty="0" smtClean="0">
                <a:latin typeface="Berlin Sans FB Demi" pitchFamily="34" charset="0"/>
              </a:rPr>
              <a:t>2.- NUESTRA   MISIÓN </a:t>
            </a:r>
          </a:p>
          <a:p>
            <a:endParaRPr lang="es-ES" sz="2000" b="1" dirty="0">
              <a:latin typeface="Berlin Sans FB Demi" pitchFamily="34" charset="0"/>
            </a:endParaRPr>
          </a:p>
          <a:p>
            <a:r>
              <a:rPr lang="es-ES" sz="2000" b="1" dirty="0" smtClean="0">
                <a:latin typeface="Berlin Sans FB Demi" pitchFamily="34" charset="0"/>
              </a:rPr>
              <a:t>PERO EN  NUESTRA   VIDA  Y  MISIÓN  ESTÁN  EN  JUEGO  DOS ASUNTOS  MUY  IMPORTANTES :</a:t>
            </a:r>
          </a:p>
          <a:p>
            <a:endParaRPr lang="es-ES" sz="2000" b="1" dirty="0">
              <a:latin typeface="Berlin Sans FB Demi" pitchFamily="34" charset="0"/>
            </a:endParaRPr>
          </a:p>
          <a:p>
            <a:r>
              <a:rPr lang="es-ES" sz="2000" b="1" dirty="0" smtClean="0">
                <a:latin typeface="Berlin Sans FB Demi" pitchFamily="34" charset="0"/>
              </a:rPr>
              <a:t>         -  FIDELIDAD  AL  EVANGELIO </a:t>
            </a:r>
          </a:p>
          <a:p>
            <a:r>
              <a:rPr lang="es-ES" sz="2000" b="1" dirty="0">
                <a:latin typeface="Berlin Sans FB Demi" pitchFamily="34" charset="0"/>
              </a:rPr>
              <a:t> </a:t>
            </a:r>
            <a:r>
              <a:rPr lang="es-ES" sz="2000" b="1" dirty="0" smtClean="0">
                <a:latin typeface="Berlin Sans FB Demi" pitchFamily="34" charset="0"/>
              </a:rPr>
              <a:t>        -  EFICACIA  APOSTÓLICA </a:t>
            </a:r>
          </a:p>
          <a:p>
            <a:endParaRPr lang="es-ES" sz="2000" b="1" dirty="0">
              <a:latin typeface="Berlin Sans FB Demi" pitchFamily="34" charset="0"/>
            </a:endParaRPr>
          </a:p>
          <a:p>
            <a:r>
              <a:rPr lang="es-ES" sz="2000" b="1" dirty="0" smtClean="0">
                <a:latin typeface="Berlin Sans FB Demi" pitchFamily="34" charset="0"/>
              </a:rPr>
              <a:t>El  TESTIMONIO  DE NUESTRA  VIDA   Y SATISFACCIÓN  PERSONAL </a:t>
            </a:r>
          </a:p>
          <a:p>
            <a:r>
              <a:rPr lang="es-ES" sz="2000" b="1" dirty="0" smtClean="0">
                <a:latin typeface="Berlin Sans FB Demi" pitchFamily="34" charset="0"/>
              </a:rPr>
              <a:t>SON  DECISIVOS EN LAS CONVOCATORIAS  VOCACIONALES , PARA QUE  LOS JÓVENES  SE  SIENTAN  ATRAIDOS  POR  ESTE  GÉNERO DE VIDA.</a:t>
            </a:r>
          </a:p>
          <a:p>
            <a:endParaRPr lang="es-ES_tradnl" sz="2000" b="1" dirty="0" smtClean="0">
              <a:latin typeface="Berlin Sans FB Demi" pitchFamily="34" charset="0"/>
            </a:endParaRPr>
          </a:p>
          <a:p>
            <a:endParaRPr lang="es-ES" b="1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0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14546" y="0"/>
            <a:ext cx="504056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IMPORTANCIA  DE LA CALIDAD  DE VIDA  EN LA  VIDA  RELIGIOSA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1071546"/>
            <a:ext cx="7643866" cy="4524315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sz="2400" b="1" dirty="0" smtClean="0"/>
              <a:t>EL  ÉXITO  FUNDAMENTAL  DE LA VIDA DE LAS PERSONAS  CONSISTE EN :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sz="2400" b="1" dirty="0" smtClean="0"/>
              <a:t>   EL  AMOR </a:t>
            </a:r>
          </a:p>
          <a:p>
            <a:pPr algn="just">
              <a:buFont typeface="Wingdings" pitchFamily="2" charset="2"/>
              <a:buChar char="§"/>
            </a:pPr>
            <a:r>
              <a:rPr lang="es-ES_tradnl" sz="2400" b="1" dirty="0" smtClean="0"/>
              <a:t>   LA  COMUNICACIÓN </a:t>
            </a:r>
          </a:p>
          <a:p>
            <a:pPr algn="just"/>
            <a:r>
              <a:rPr lang="es-ES_tradnl" sz="2400" b="1" dirty="0" smtClean="0"/>
              <a:t>     </a:t>
            </a:r>
          </a:p>
          <a:p>
            <a:pPr algn="just">
              <a:buFontTx/>
              <a:buChar char="-"/>
            </a:pPr>
            <a:r>
              <a:rPr lang="es-ES_tradnl" sz="2400" b="1" dirty="0" smtClean="0"/>
              <a:t> LA COMUNICACIÓN PERSONAL  CONSISTE EN EL RECONOCIMIENTO  MUTUO DE LA DIGNIDAD DE LA PERSONA,DE SER TOMADO EN CUENTA.</a:t>
            </a:r>
          </a:p>
          <a:p>
            <a:pPr algn="just">
              <a:buFontTx/>
              <a:buChar char="-"/>
            </a:pPr>
            <a:r>
              <a:rPr lang="es-ES_tradnl" sz="2400" b="1" dirty="0" smtClean="0"/>
              <a:t> EL MAYOR  FRACASO ES LA SENSACIÓN DE NO AMAR  A NADIE  NI SER AMADO  POR NADIE. ES LA SENSACIÓN DE SOLEDAD ABSOLUTA.</a:t>
            </a:r>
          </a:p>
          <a:p>
            <a:pPr algn="just">
              <a:buFontTx/>
              <a:buChar char="-"/>
            </a:pPr>
            <a:endParaRPr lang="es-ES_tradnl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9751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347864" y="2204864"/>
            <a:ext cx="2304256" cy="15746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Exigencias de  para una calidad de vida</a:t>
            </a:r>
            <a:endParaRPr lang="es-ES" dirty="0"/>
          </a:p>
        </p:txBody>
      </p:sp>
      <p:cxnSp>
        <p:nvCxnSpPr>
          <p:cNvPr id="6" name="5 Conector recto de flecha"/>
          <p:cNvCxnSpPr>
            <a:stCxn id="4" idx="0"/>
          </p:cNvCxnSpPr>
          <p:nvPr/>
        </p:nvCxnSpPr>
        <p:spPr>
          <a:xfrm flipV="1">
            <a:off x="4499992" y="1268760"/>
            <a:ext cx="7200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4" idx="7"/>
          </p:cNvCxnSpPr>
          <p:nvPr/>
        </p:nvCxnSpPr>
        <p:spPr>
          <a:xfrm flipV="1">
            <a:off x="5314669" y="1876086"/>
            <a:ext cx="1057531" cy="5593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4" idx="6"/>
          </p:cNvCxnSpPr>
          <p:nvPr/>
        </p:nvCxnSpPr>
        <p:spPr>
          <a:xfrm>
            <a:off x="5652120" y="2992210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4" idx="5"/>
          </p:cNvCxnSpPr>
          <p:nvPr/>
        </p:nvCxnSpPr>
        <p:spPr>
          <a:xfrm>
            <a:off x="5314669" y="3548948"/>
            <a:ext cx="882360" cy="10828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4"/>
          </p:cNvCxnSpPr>
          <p:nvPr/>
        </p:nvCxnSpPr>
        <p:spPr>
          <a:xfrm>
            <a:off x="4499992" y="3779556"/>
            <a:ext cx="0" cy="1017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4" idx="3"/>
          </p:cNvCxnSpPr>
          <p:nvPr/>
        </p:nvCxnSpPr>
        <p:spPr>
          <a:xfrm flipH="1">
            <a:off x="2419729" y="3548948"/>
            <a:ext cx="1265586" cy="1003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stCxn id="4" idx="2"/>
          </p:cNvCxnSpPr>
          <p:nvPr/>
        </p:nvCxnSpPr>
        <p:spPr>
          <a:xfrm flipH="1" flipV="1">
            <a:off x="2195736" y="2780928"/>
            <a:ext cx="1152128" cy="2112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4" idx="1"/>
          </p:cNvCxnSpPr>
          <p:nvPr/>
        </p:nvCxnSpPr>
        <p:spPr>
          <a:xfrm flipH="1" flipV="1">
            <a:off x="2883887" y="1404184"/>
            <a:ext cx="801428" cy="1031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25 Rectángulo redondeado"/>
          <p:cNvSpPr/>
          <p:nvPr/>
        </p:nvSpPr>
        <p:spPr>
          <a:xfrm>
            <a:off x="867659" y="612095"/>
            <a:ext cx="2016225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GENEROSIDAD</a:t>
            </a:r>
            <a:endParaRPr lang="es-ES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3635896" y="584684"/>
            <a:ext cx="1892987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VIDA  DE FE</a:t>
            </a:r>
            <a:endParaRPr lang="es-ES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6372199" y="1304764"/>
            <a:ext cx="1784831" cy="64333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ESPERANZA</a:t>
            </a:r>
            <a:endParaRPr lang="es-ES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6788879" y="3037316"/>
            <a:ext cx="1368152" cy="733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CARIDAD</a:t>
            </a:r>
            <a:endParaRPr lang="es-ES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6120172" y="4631820"/>
            <a:ext cx="1539730" cy="9574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CASTIDAD</a:t>
            </a:r>
            <a:endParaRPr lang="es-ES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3465629" y="4836457"/>
            <a:ext cx="1748971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POBREZA</a:t>
            </a:r>
            <a:endParaRPr lang="es-ES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691534" y="4552328"/>
            <a:ext cx="1728193" cy="9997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OBEDIENCIA</a:t>
            </a:r>
            <a:endParaRPr lang="es-ES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323528" y="2274657"/>
            <a:ext cx="1872208" cy="10055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VIDA DE FRATERNIDAD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5636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5776" y="476672"/>
            <a:ext cx="4320480" cy="707886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CALIDAD  DE  VIDA , LA FE Y EL MUNDO  DEL  SENTIDO </a:t>
            </a:r>
            <a:endParaRPr lang="es-ES" sz="2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1412776"/>
            <a:ext cx="7992888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¿QUE  SENTIDO  TIENEN LOS VOTOS  PARA MUCHOS  RELIGIOSOS SI NO  LES  ENCONTRAMOS  SENTIDO ?</a:t>
            </a:r>
          </a:p>
          <a:p>
            <a:pPr algn="ctr"/>
            <a:endParaRPr lang="es-ES" sz="1600" b="1" dirty="0"/>
          </a:p>
          <a:p>
            <a:pPr algn="ctr"/>
            <a:r>
              <a:rPr lang="es-ES" sz="1600" b="1" dirty="0" smtClean="0"/>
              <a:t>-A  VECES   SE  ESCUCHA  EN LAS  COMUNIDADES  « ESTO  NO  TIENE SENTIDO «</a:t>
            </a:r>
          </a:p>
          <a:p>
            <a:r>
              <a:rPr lang="es-ES" sz="1600" b="1" dirty="0" smtClean="0"/>
              <a:t>-SE  PERCIBE  UNA CIERTA  TRISTEZA  AMBIENTAL .</a:t>
            </a:r>
          </a:p>
          <a:p>
            <a:endParaRPr lang="es-ES" sz="1600" b="1" dirty="0"/>
          </a:p>
          <a:p>
            <a:r>
              <a:rPr lang="es-ES" sz="1600" b="1" dirty="0" smtClean="0"/>
              <a:t>AMBOS  HECHOS  PONEN DE MANIFIESTO  QUE EL NIVEL DE CALIDAD  DE VIDA O DE SATISFACCIÓN  PERSONAL  ES BAJO.</a:t>
            </a:r>
          </a:p>
          <a:p>
            <a:endParaRPr lang="es-ES" sz="1600" b="1" dirty="0"/>
          </a:p>
          <a:p>
            <a:pPr algn="just"/>
            <a:r>
              <a:rPr lang="es-ES" sz="1600" b="1" dirty="0" smtClean="0"/>
              <a:t>ESTE  GÉNERO DE VIDA  LA ÚNICA FUENTE  DE SENTIDO ES LA FE , SIN ELLA  NO TIENE  SENTIDO , EN ELLA  NOS  JUGAMOS  EL SENTIDO O SIN SENTIDO DE NUESTRA VIDA.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 smtClean="0"/>
              <a:t>HEMOS  DE ENCONTRAR  EN   LA  FE  LA FUENTE  DE  SENTIDO  QUE « MANA  Y CORRE  AUNQUE  ES DE NOCHE» . </a:t>
            </a:r>
          </a:p>
          <a:p>
            <a:pPr algn="just"/>
            <a:endParaRPr lang="es-ES" sz="1600" b="1" dirty="0"/>
          </a:p>
          <a:p>
            <a:pPr algn="just"/>
            <a:r>
              <a:rPr lang="es-ES" sz="1600" b="1" dirty="0" smtClean="0"/>
              <a:t>AQUÍ  ADUIERE  TODO SU  SIGNIFICADO  LAS IMÁGENES  EVANGÉLICAS : </a:t>
            </a:r>
          </a:p>
          <a:p>
            <a:pPr algn="just"/>
            <a:r>
              <a:rPr lang="es-ES" sz="1600" b="1" dirty="0" smtClean="0"/>
              <a:t>CASA  CONSTRUIDA  SOBRE ROCA , DIÁLOGO  DE JESÚS  CON LA SAMARITANA, LA FE QUE DESCUELGA  AL PARALITICO POR EL TECHO.</a:t>
            </a:r>
          </a:p>
          <a:p>
            <a:pPr algn="ctr"/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43638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267744" y="225514"/>
            <a:ext cx="41764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Broadway" pitchFamily="82" charset="0"/>
              </a:rPr>
              <a:t>EJERCICIOS  PARA  CULTIVAR  LA  FE 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67544" y="1268760"/>
            <a:ext cx="2808312" cy="86432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EJERCITARSE EN EL  SILENCIO 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67544" y="2852936"/>
            <a:ext cx="2808312" cy="86409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EJERCITARSE  EN  LA  SOLEDAD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39552" y="4797152"/>
            <a:ext cx="2736304" cy="86409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EJERCITARSE EN LA DIMENSIÓN  ORANTE </a:t>
            </a:r>
            <a:endParaRPr lang="es-ES" dirty="0"/>
          </a:p>
        </p:txBody>
      </p:sp>
      <p:sp>
        <p:nvSpPr>
          <p:cNvPr id="8" name="7 Flecha derecha"/>
          <p:cNvSpPr/>
          <p:nvPr/>
        </p:nvSpPr>
        <p:spPr>
          <a:xfrm>
            <a:off x="3226087" y="1682806"/>
            <a:ext cx="2016224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3275856" y="3356992"/>
            <a:ext cx="1966455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3275856" y="5301208"/>
            <a:ext cx="1966455" cy="16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242312" y="1422006"/>
            <a:ext cx="3384376" cy="142215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ES  NECESARIO   EJERCITARSE EN EL SILENCIO  PARA  IR AL FONDO  DE LAS COSAS  PARA DISTINGUIR LO ESENCIAL  DE LO ACCIDENTAL , LO NECESARIO DE LO INUTIL LO ABSOLUTO DE LO RELATIVO.</a:t>
            </a:r>
            <a:endParaRPr lang="es-ES" sz="1400" b="1" dirty="0"/>
          </a:p>
        </p:txBody>
      </p:sp>
      <p:sp>
        <p:nvSpPr>
          <p:cNvPr id="12" name="11 Rectángulo"/>
          <p:cNvSpPr/>
          <p:nvPr/>
        </p:nvSpPr>
        <p:spPr>
          <a:xfrm>
            <a:off x="5242312" y="2996952"/>
            <a:ext cx="3384376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ES NECESARIO   EJERCITARSE  EN LA  «SOLEDAD  HABITADA» PARA CULTIVAR  LA FE  COMO FUENTE DE SENTIDO . ES NECESARIO  APRENDER A CONVIVIR CONSIGO MISMO, PARA DISFRUTAR  DEL PROPIO SER .</a:t>
            </a:r>
            <a:endParaRPr lang="es-ES" sz="1400" b="1" dirty="0"/>
          </a:p>
        </p:txBody>
      </p:sp>
      <p:sp>
        <p:nvSpPr>
          <p:cNvPr id="13" name="12 Rectángulo"/>
          <p:cNvSpPr/>
          <p:nvPr/>
        </p:nvSpPr>
        <p:spPr>
          <a:xfrm>
            <a:off x="5242312" y="4797152"/>
            <a:ext cx="3384376" cy="1296144"/>
          </a:xfrm>
          <a:prstGeom prst="rect">
            <a:avLst/>
          </a:prstGeom>
          <a:effectLst>
            <a:softEdge rad="127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b="1" dirty="0" smtClean="0"/>
              <a:t>ESTE  RASGO ES ESENCIAL  DE LA VIDA RELIGIOSA  EN  SU DOBLE  DIMENSIÓN .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xmlns="" val="242447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979712" y="188640"/>
            <a:ext cx="50405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FUNTAMENTACIÓN</a:t>
            </a:r>
            <a:endParaRPr lang="es-E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39652" y="1124744"/>
            <a:ext cx="612068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 Black" pitchFamily="34" charset="0"/>
              </a:rPr>
              <a:t>EL  AMOR  DE  CRISTO  HA REUNIDO A UN GRAN NÚMERO DE DISCIPULOS  PARA LLEGAR  A SER UNA SOLA COSA</a:t>
            </a:r>
            <a:endParaRPr lang="es-ES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7261" y="2204864"/>
            <a:ext cx="8136904" cy="452431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s-ES" b="1" dirty="0" smtClean="0">
              <a:latin typeface="Arial Black" pitchFamily="34" charset="0"/>
            </a:endParaRPr>
          </a:p>
          <a:p>
            <a:pPr algn="ctr"/>
            <a:r>
              <a:rPr lang="es-ES" b="1" dirty="0" smtClean="0">
                <a:latin typeface="Arial Black" pitchFamily="34" charset="0"/>
              </a:rPr>
              <a:t> -ENTRE  ESTOS DISCIPULOS  LOS REUNIDOS  EN LAS    COMUNIDADES  RELIGIOSAS , MUJERES Y HOMBRES DE TODA  RAZA, LENGUA , PUEBLO Y TRIBUS , HAN SIDO Y SIGUEN  SIENDO   TODAVIA UNA EXPRESIÓN ELOCUENTES.</a:t>
            </a:r>
          </a:p>
          <a:p>
            <a:pPr algn="ctr"/>
            <a:endParaRPr lang="es-ES" b="1" dirty="0" smtClean="0">
              <a:latin typeface="Arial Black" pitchFamily="34" charset="0"/>
            </a:endParaRPr>
          </a:p>
          <a:p>
            <a:pPr algn="ctr"/>
            <a:r>
              <a:rPr lang="es-ES" b="1" dirty="0" smtClean="0">
                <a:latin typeface="Arial Black" pitchFamily="34" charset="0"/>
              </a:rPr>
              <a:t>- SON  UN SIGNO VIVO DE LA PRIMACIA DEL AMOR DE DIOS  QUE OBRA  MARAVILLAS Y DEL AMOR A LOS HERMANOS  COMO LO MANIFESTÓ  Y VIVIÓ JESUCRISTO.</a:t>
            </a:r>
          </a:p>
          <a:p>
            <a:pPr algn="ctr"/>
            <a:endParaRPr lang="es-ES" b="1" dirty="0">
              <a:latin typeface="Arial Black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s-ES" b="1" dirty="0" smtClean="0">
                <a:latin typeface="Arial Black" pitchFamily="34" charset="0"/>
              </a:rPr>
              <a:t>LA VIDA RELIGIOSA ES UNA </a:t>
            </a:r>
            <a:r>
              <a:rPr lang="es-ES" b="1" u="sng" dirty="0" smtClean="0">
                <a:latin typeface="Arial Black" pitchFamily="34" charset="0"/>
              </a:rPr>
              <a:t>PARTE VITAL </a:t>
            </a:r>
            <a:r>
              <a:rPr lang="es-ES" b="1" dirty="0" smtClean="0">
                <a:latin typeface="Arial Black" pitchFamily="34" charset="0"/>
              </a:rPr>
              <a:t>DE LA IGLESIA Y VIVEN EN EL MUNDO ,EL VII AFIRMÒ  QUE LA VIDA RELIGIOSA  PERTENECE A LA SANTIDAD DE LA IGLESIA  SITUÁNDOLA PRECISAMENTE EN EL CORAZÓN  DE SU MISTERIO DE COMUNIÓN Y SANTIDAD.</a:t>
            </a:r>
          </a:p>
          <a:p>
            <a:pPr algn="just"/>
            <a:endParaRPr lang="es-ES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29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55776" y="70333"/>
            <a:ext cx="374441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LA  COMUNIDAD  Y LA  CALIDAD DE LA  CONVIVENCIA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83180" y="836712"/>
            <a:ext cx="7632848" cy="56630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EL  ÉXITO  FUNDAMENTAL  DE LA VIDA  DE LAS  PERSONAS  CONSISTE  EN EL  ÉXITO EN EL  AMOR  Y EN LA COMUNICACIÓN  PERSONAL.</a:t>
            </a:r>
          </a:p>
          <a:p>
            <a:endParaRPr lang="es-ES" dirty="0" smtClean="0"/>
          </a:p>
          <a:p>
            <a:pPr algn="ctr"/>
            <a:r>
              <a:rPr lang="es-ES" u="sng" dirty="0" smtClean="0">
                <a:solidFill>
                  <a:srgbClr val="FF0000"/>
                </a:solidFill>
              </a:rPr>
              <a:t>LA  COMUNICACIÓN</a:t>
            </a:r>
          </a:p>
          <a:p>
            <a:pPr algn="ctr"/>
            <a:r>
              <a:rPr lang="es-ES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es-ES" b="1" dirty="0" smtClean="0"/>
              <a:t>CONSISTE  EN EL RECONOCIMIENTO  MUTUO  DE LA DIGNIDAD DE LAS  PERSONAS , EN TOMAR  EN  CUENTA  Y SER  TOMADO  , EN AL PRESTACIÓN  MUTUA DE APOYOS  SOLIDARIOS   Y EN EL    INTERCAMBIO  DE  EXPERIENCIAS.</a:t>
            </a:r>
          </a:p>
          <a:p>
            <a:pPr algn="ctr"/>
            <a:endParaRPr lang="es-ES" b="1" dirty="0"/>
          </a:p>
          <a:p>
            <a:pPr algn="ctr"/>
            <a:r>
              <a:rPr lang="es-ES" b="1" u="sng" dirty="0" smtClean="0"/>
              <a:t>HEMOS  DE  CUIDAR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LA  BUENA   EDUCACIÓN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LA  COMUNICACIÓN  PERSONAL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LOS  HÁBITOS  DEMOCRÁTICOS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LA  CAPACIDAD  PARA  HABLAR  Y DIALOGAR  LOS PROBLEMAS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LA  FIESTA  Y  LA  CELEBRACIÓN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LA  COMUNICACIÓN.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LA  COLABORACIÓN  DE  TODOS  EN  LOS  SERVICIOS </a:t>
            </a:r>
            <a:r>
              <a:rPr lang="es-ES" sz="2000" b="1" dirty="0" smtClean="0"/>
              <a:t>COMUNITARIOS.</a:t>
            </a:r>
            <a:r>
              <a:rPr lang="es-ES" sz="1400" b="1" dirty="0" smtClean="0"/>
              <a:t>  </a:t>
            </a:r>
            <a:r>
              <a:rPr lang="es-ES" sz="1400" b="1" u="sng" dirty="0" smtClean="0"/>
              <a:t>    </a:t>
            </a:r>
            <a:endParaRPr lang="es-ES" sz="1400" b="1" u="sng" dirty="0"/>
          </a:p>
        </p:txBody>
      </p:sp>
    </p:spTree>
    <p:extLst>
      <p:ext uri="{BB962C8B-B14F-4D97-AF65-F5344CB8AC3E}">
        <p14:creationId xmlns:p14="http://schemas.microsoft.com/office/powerpoint/2010/main" xmlns="" val="114998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6632"/>
            <a:ext cx="7056784" cy="9549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_tradnl" sz="2000" dirty="0" smtClean="0">
                <a:latin typeface="Berlin Sans FB Demi" pitchFamily="34" charset="0"/>
              </a:rPr>
              <a:t>HEMOS  DE RECONSTRUIR  EL TEJIDO COMUNITARIO  EN LA VIDA RELIGIOSA  Y PARA   ELLO  HEMOS DE  SABER:</a:t>
            </a:r>
            <a:br>
              <a:rPr lang="es-ES_tradnl" sz="2000" dirty="0" smtClean="0">
                <a:latin typeface="Berlin Sans FB Demi" pitchFamily="34" charset="0"/>
              </a:rPr>
            </a:br>
            <a:endParaRPr lang="es-ES" sz="2000" dirty="0">
              <a:latin typeface="Berlin Sans FB Dem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182688"/>
            <a:ext cx="7560840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b="1" dirty="0" smtClean="0"/>
              <a:t>-TODAS  HEMOS  SIDO  LLAMADAS  POR EL SEÑOR Y ESTÁN  EN LA COMUNIDAD  CON TODO EL  DERECHO DE COMPARTIR  ESTA VIDA , SE MERECEN  LA  ACOGIDA, EL RESPETO Y LA CONSIDERACIÓN.</a:t>
            </a:r>
          </a:p>
          <a:p>
            <a:endParaRPr lang="es-ES_tradnl" b="1" dirty="0" smtClean="0"/>
          </a:p>
          <a:p>
            <a:pPr>
              <a:buFontTx/>
              <a:buChar char="-"/>
            </a:pPr>
            <a:r>
              <a:rPr lang="es-ES_tradnl" b="1" dirty="0" smtClean="0"/>
              <a:t>ES     NECESARIO  HACER CONCIENCIA  DE NUESTRA  COMÚN  FE  EN  CRISTO JESÚS .</a:t>
            </a:r>
          </a:p>
          <a:p>
            <a:endParaRPr lang="es-ES_tradnl" b="1" dirty="0" smtClean="0"/>
          </a:p>
          <a:p>
            <a:pPr>
              <a:buFontTx/>
              <a:buChar char="-"/>
            </a:pPr>
            <a:r>
              <a:rPr lang="es-ES_tradnl" b="1" dirty="0" smtClean="0"/>
              <a:t>CELEBRACIÓN  DE  LA  FE , GRUPO HUMANO QUE NO CELEBRA  SE MUERE</a:t>
            </a:r>
          </a:p>
          <a:p>
            <a:pPr>
              <a:buFontTx/>
              <a:buChar char="-"/>
            </a:pPr>
            <a:endParaRPr lang="es-ES_tradnl" b="1" dirty="0" smtClean="0"/>
          </a:p>
          <a:p>
            <a:pPr>
              <a:buFontTx/>
              <a:buChar char="-"/>
            </a:pPr>
            <a:r>
              <a:rPr lang="es-ES_tradnl" b="1" dirty="0" smtClean="0"/>
              <a:t>LA  BÚSQUEDA  COMÚN DE LA  VERDAD  Y VIVIR EN LA VERDAD.</a:t>
            </a:r>
          </a:p>
          <a:p>
            <a:r>
              <a:rPr lang="es-ES_tradnl" b="1" dirty="0" smtClean="0"/>
              <a:t>SIN  ESTOS  IDEALES NO PUEDE HABER CALIDAD  DE  VIDA  NI CONVIVENCIA LAMENTIRA ES  LA CARCOMA  DE LA CONVIVENCIA.</a:t>
            </a:r>
          </a:p>
          <a:p>
            <a:endParaRPr lang="es-ES_tradnl" b="1" dirty="0" smtClean="0"/>
          </a:p>
          <a:p>
            <a:pPr>
              <a:buFontTx/>
              <a:buChar char="-"/>
            </a:pPr>
            <a:r>
              <a:rPr lang="es-ES_tradnl" b="1" dirty="0" smtClean="0"/>
              <a:t>LA  PRACTICA  DE LA CORRECCIÓN  FRATERNA Y LA PRÁCTICA COMUNITARIA DE LA RECONCILIACIÓN A NIVEL  COMUNITARIO  HA CONTRIBUIDO AL DETERIORO  DE LA CONVIVENCIA </a:t>
            </a:r>
          </a:p>
          <a:p>
            <a:pPr>
              <a:buFontTx/>
              <a:buChar char="-"/>
            </a:pPr>
            <a:endParaRPr lang="es-E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87080" y="116632"/>
            <a:ext cx="3096344" cy="64807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LA   MISIÓN </a:t>
            </a: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47370" y="1156102"/>
            <a:ext cx="7632848" cy="50783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LA  VIDA   RELIGIOSA   NO SE ENTIENDE  </a:t>
            </a:r>
            <a:r>
              <a:rPr lang="es-ES" b="1" dirty="0" smtClean="0">
                <a:solidFill>
                  <a:srgbClr val="FF0000"/>
                </a:solidFill>
              </a:rPr>
              <a:t>SIN  MISIÓN</a:t>
            </a:r>
            <a:r>
              <a:rPr lang="es-ES" b="1" dirty="0" smtClean="0"/>
              <a:t>, TODOS  LOS ELEMENTOS DE LA VIDA RELIGIOSA  :  LA  ORACIÓN, LA LITURGIA ,  EL  ESTUDIO , LA FORMACIÓN , LA COMUNIDAD, ESTÁN  EN  FUNCIÓN  DE LA  EVANGELIZACIÓN .</a:t>
            </a:r>
          </a:p>
          <a:p>
            <a:pPr algn="ctr"/>
            <a:endParaRPr lang="es-ES" b="1" dirty="0"/>
          </a:p>
          <a:p>
            <a:r>
              <a:rPr lang="es-ES" b="1" u="sng" dirty="0" smtClean="0"/>
              <a:t>LA  MISIÓN   TIENE   ALGUNAS  CARACTERISTICAS</a:t>
            </a:r>
          </a:p>
          <a:p>
            <a:endParaRPr lang="es-ES" b="1" u="sng" dirty="0"/>
          </a:p>
          <a:p>
            <a:pPr marL="285750" indent="-285750">
              <a:buFont typeface="Wingdings" pitchFamily="2" charset="2"/>
              <a:buChar char="§"/>
            </a:pPr>
            <a:r>
              <a:rPr lang="es-ES" b="1" dirty="0" smtClean="0"/>
              <a:t>DEBE  ESTAR   MOTIVADA  POR EL  CELO  APOSTÓLICO, POR LA COMPASIÓN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b="1" dirty="0" smtClean="0"/>
              <a:t>ES NUESTRA  FUENTE DE   FECUNDIDAD ESPIRITUAL 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b="1" dirty="0" smtClean="0"/>
              <a:t>EL  TESTIMONIO  ES LA MISIÓN  BÁSICA DE UNA VIDA EVANGÉLICA.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b="1" dirty="0" smtClean="0"/>
              <a:t>LA  MISIÓN  ES  COMPATIBLE  CON  LA  DEBILIDAD  PERO NO CON LA INCOHERENCIA , SISTEMATICAMENTE SOSTENIDA  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b="1" dirty="0" smtClean="0"/>
              <a:t>EL  MEJOR   TESTIMONIO ES   </a:t>
            </a:r>
          </a:p>
          <a:p>
            <a:r>
              <a:rPr lang="es-ES" b="1" dirty="0"/>
              <a:t> </a:t>
            </a:r>
            <a:r>
              <a:rPr lang="es-ES" b="1" dirty="0" smtClean="0"/>
              <a:t>                                                             LA    FE </a:t>
            </a:r>
          </a:p>
          <a:p>
            <a:r>
              <a:rPr lang="es-ES" b="1" dirty="0"/>
              <a:t> </a:t>
            </a:r>
            <a:r>
              <a:rPr lang="es-ES" b="1" dirty="0" smtClean="0"/>
              <a:t>                                                             LA  ESPERANZA </a:t>
            </a:r>
          </a:p>
          <a:p>
            <a:r>
              <a:rPr lang="es-ES" b="1" dirty="0"/>
              <a:t> </a:t>
            </a:r>
            <a:r>
              <a:rPr lang="es-ES" b="1" dirty="0" smtClean="0"/>
              <a:t>                                                             LA  CARIDAD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281914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7098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2876801" y="2397579"/>
            <a:ext cx="3612945" cy="1200329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Berlin Sans FB Demi" pitchFamily="34" charset="0"/>
              </a:rPr>
              <a:t>LA  COMUNIDAD  RELIGIOSA  PARTICIPA  DE LA RENOVADA Y MÁS PROFUNDA  VISIÓN DE LA IGLESIA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9222" y="116632"/>
            <a:ext cx="2736304" cy="2031325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 LA IGLESIA MISTERIO  A LA DIMENSIÓN MISTÉRICA DE LA COMUNIDAD  RELIGIOSA  (LA KINONIA).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79512" y="4575611"/>
            <a:ext cx="3866882" cy="1477328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 LA IGLESIA  COMUNIÓN A LA DIMENSIÓN  COMUNITARIA  FRATERNA DE LA COMUNIDAD  RELIGIOSA, HACE VISIBLE  EL DON DE LA FRATERNIDAD </a:t>
            </a:r>
            <a:r>
              <a:rPr lang="es-ES" b="1" dirty="0"/>
              <a:t>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585837" y="116632"/>
            <a:ext cx="2592288" cy="2031325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 LA IGLESIA ANIMADA POR LOS CARISMAS  A LA DIMENSIÓN  CARISMATICA DE LA COMUNIDAD RELIGIOSA .</a:t>
            </a:r>
            <a:endParaRPr lang="es-ES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220072" y="4437112"/>
            <a:ext cx="3744416" cy="1754326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DE LA IGLESIA SACRAMENTO  DE UNIDAD A LA DIMENSIÓN APOSTÓLICA DE LA COMUNIDAD RELIGIOSA.</a:t>
            </a:r>
          </a:p>
          <a:p>
            <a:pPr algn="ctr"/>
            <a:r>
              <a:rPr lang="es-ES" b="1" dirty="0" smtClean="0"/>
              <a:t>EL APOSTOLADO  ES LLEVAR A LOS HOMBRES A  DIOS.</a:t>
            </a:r>
            <a:endParaRPr lang="es-ES" b="1" dirty="0"/>
          </a:p>
        </p:txBody>
      </p:sp>
      <p:sp>
        <p:nvSpPr>
          <p:cNvPr id="19" name="18 Flecha arriba"/>
          <p:cNvSpPr/>
          <p:nvPr/>
        </p:nvSpPr>
        <p:spPr>
          <a:xfrm rot="3331116">
            <a:off x="5804075" y="1401324"/>
            <a:ext cx="484632" cy="978408"/>
          </a:xfrm>
          <a:prstGeom prst="upArrow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arriba"/>
          <p:cNvSpPr/>
          <p:nvPr/>
        </p:nvSpPr>
        <p:spPr>
          <a:xfrm rot="18179396">
            <a:off x="3278494" y="1400812"/>
            <a:ext cx="484632" cy="978408"/>
          </a:xfrm>
          <a:prstGeom prst="upArrow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arriba"/>
          <p:cNvSpPr/>
          <p:nvPr/>
        </p:nvSpPr>
        <p:spPr>
          <a:xfrm rot="13919725">
            <a:off x="3108689" y="3567341"/>
            <a:ext cx="484632" cy="1132772"/>
          </a:xfrm>
          <a:prstGeom prst="upArrow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arriba"/>
          <p:cNvSpPr/>
          <p:nvPr/>
        </p:nvSpPr>
        <p:spPr>
          <a:xfrm rot="8187624">
            <a:off x="6066467" y="3536003"/>
            <a:ext cx="484632" cy="978408"/>
          </a:xfrm>
          <a:prstGeom prst="upArrow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68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26369" y="200687"/>
            <a:ext cx="381642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Berlin Sans FB Demi" pitchFamily="34" charset="0"/>
              </a:rPr>
              <a:t>EN  LA  VIDA  COMÚN  HAY QUE DISTINGUIR  :</a:t>
            </a:r>
            <a:endParaRPr lang="es-ES" b="1" dirty="0">
              <a:latin typeface="Berlin Sans FB Dem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82" y="2143116"/>
            <a:ext cx="20350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 smtClean="0">
                <a:latin typeface="Aharoni" pitchFamily="2" charset="-79"/>
                <a:cs typeface="Aharoni" pitchFamily="2" charset="-79"/>
              </a:rPr>
              <a:t>LA  FRATERNIDAD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b="1" i="1" dirty="0" smtClean="0">
                <a:latin typeface="Aharoni" pitchFamily="2" charset="-79"/>
                <a:cs typeface="Aharoni" pitchFamily="2" charset="-79"/>
              </a:rPr>
              <a:t>LA  VIDA  COMÚN  </a:t>
            </a:r>
            <a:endParaRPr lang="es-ES" b="1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1 Abrir llave"/>
          <p:cNvSpPr/>
          <p:nvPr/>
        </p:nvSpPr>
        <p:spPr>
          <a:xfrm>
            <a:off x="2428860" y="1857364"/>
            <a:ext cx="504056" cy="4608512"/>
          </a:xfrm>
          <a:prstGeom prst="lef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483768" y="880336"/>
            <a:ext cx="5400600" cy="738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Aharoni" pitchFamily="2" charset="-79"/>
                <a:cs typeface="Aharoni" pitchFamily="2" charset="-79"/>
              </a:rPr>
              <a:t>AMBAS  SE  COMPLEMENTAN  LA VIDA COMÚN TIENE COMO FINALIDAD FAVORECER LA FRATERNIDAD: ESTA TIENE NUEVOS CAMBIOS </a:t>
            </a:r>
            <a:endParaRPr lang="es-ES" sz="1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2000240"/>
            <a:ext cx="5857916" cy="4370427"/>
          </a:xfrm>
          <a:prstGeom prst="rect">
            <a:avLst/>
          </a:prstGeom>
        </p:spPr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DE   COMUNIDADES   GRANDES  A  PEQUEÑAS</a:t>
            </a:r>
          </a:p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DEMANDAS   PARA RESPONDER A NECESIDADES URGENTES</a:t>
            </a:r>
          </a:p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EL MODO DE VIVIR Y </a:t>
            </a: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COMPRENDENSER </a:t>
            </a: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EL TRABAJO EN UN MUNDO SECULARIZADO</a:t>
            </a:r>
          </a:p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NUEVAS ESTRUCTURAS DE GOBIERNO</a:t>
            </a:r>
          </a:p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LA COMUNIDAD RELIGIOSA  ES UN DON ANTES QUE UN PROYECTO  HUMANO</a:t>
            </a:r>
          </a:p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LA COMUNIDAD  LUGAR DONDE SE LLEGA A SER HERMANOS</a:t>
            </a:r>
          </a:p>
          <a:p>
            <a:pPr marL="285750" indent="-285750">
              <a:buFontTx/>
              <a:buChar char="-"/>
            </a:pPr>
            <a:r>
              <a:rPr lang="es-ES" sz="2000" dirty="0" smtClean="0">
                <a:latin typeface="Aharoni" pitchFamily="2" charset="-79"/>
                <a:cs typeface="Aharoni" pitchFamily="2" charset="-79"/>
              </a:rPr>
              <a:t>LA COMUNIDAD  COMO LUGAR Y SUJETO DE LA MISIÓN.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809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0"/>
            <a:ext cx="6696744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Bauhaus 93" pitchFamily="82" charset="0"/>
              </a:rPr>
              <a:t>CUALES   SON  LAS  DEFICIENCIA S DE LA  VIDA  RELIGIOSA  HOY</a:t>
            </a:r>
            <a:endParaRPr lang="es-ES" sz="2400" dirty="0">
              <a:latin typeface="Bauhaus 93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596" y="1214422"/>
            <a:ext cx="8215370" cy="50167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u="sng" dirty="0" smtClean="0">
                <a:latin typeface="Berlin Sans FB Demi" pitchFamily="34" charset="0"/>
              </a:rPr>
              <a:t>CARENCIAS : FALTA</a:t>
            </a:r>
          </a:p>
          <a:p>
            <a:endParaRPr lang="es-ES" sz="2000" u="sng" dirty="0" smtClean="0">
              <a:latin typeface="Arial Black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 GENEROSIDAD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 COMPRENSIÓN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COMUNIÓN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PASTORAL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EUCARISTIA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ORACIÓN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ESCASEZ EN NUESTRAS RELACIONES INTERPERSONALES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TESTIMONIO POBRE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FALTA DE RADICALIDAD  ENVAGÉLICA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MARCADO INDIVIDUALISMO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ESCASEZ  DE VIDA  COMUNITARIA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sz="2000" dirty="0" smtClean="0">
                <a:latin typeface="Arial Black" pitchFamily="34" charset="0"/>
              </a:rPr>
              <a:t>EL ENVEJCIMIENTO PROGRESIVO</a:t>
            </a:r>
          </a:p>
          <a:p>
            <a:pPr marL="285750" indent="-285750">
              <a:buFont typeface="Wingdings" pitchFamily="2" charset="2"/>
              <a:buChar char="Ø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173495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2976" y="0"/>
            <a:ext cx="6965245" cy="10243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ES" sz="2800" dirty="0" smtClean="0">
                <a:latin typeface="Bodoni MT Black" pitchFamily="18" charset="0"/>
              </a:rPr>
              <a:t>HAY QUE PERDER EL MIEDO AL CAMBIO</a:t>
            </a:r>
            <a:endParaRPr lang="es-ES" sz="2800" dirty="0">
              <a:latin typeface="Bodoni MT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500034" y="1142984"/>
            <a:ext cx="8143932" cy="53578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s-ES" sz="1800" b="1" dirty="0" smtClean="0"/>
          </a:p>
          <a:p>
            <a:pPr marL="0" indent="0">
              <a:buNone/>
            </a:pPr>
            <a:r>
              <a:rPr lang="es-ES" sz="1800" b="1" dirty="0" smtClean="0"/>
              <a:t>   </a:t>
            </a: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HAY  PERSONAS  QUE NO EVOLUCIONAN  Y SON RIGIDAS . </a:t>
            </a:r>
            <a:r>
              <a:rPr lang="es-ES" sz="1800" b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ESTO            DETIENE </a:t>
            </a: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EL CAMINO DEL CAMBIO TANTO A NIVEL  INSTITUCIONAL COMO PERSONAL.   </a:t>
            </a:r>
          </a:p>
          <a:p>
            <a:pPr>
              <a:buFontTx/>
              <a:buChar char="-"/>
            </a:pP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ES PRECISO POTENCIAR  NUESTRO SER RELIGIOSO  POR ENCIMA DEL ACTIVISMO : ES PRECISO ORGANIZAR ACTIVIDADES  COMUNITARIAMENTE Y AL MISMO TIEMPO OFRECER  TIEMPOS  PARA  AL PERSONA Y PARA LAS RELACIONES COMUNITARIAS :    </a:t>
            </a:r>
          </a:p>
          <a:p>
            <a:pPr marL="0" indent="0">
              <a:buNone/>
            </a:pP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  FOMENTAR  UNA ACTITUD DE CAMBIO Y RENOVACIÓN PERSONAL </a:t>
            </a:r>
          </a:p>
          <a:p>
            <a:pPr>
              <a:buFontTx/>
              <a:buChar char="-"/>
            </a:pP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PERFECCIONAR  LAS RELACIONES FRATERNAS  </a:t>
            </a:r>
          </a:p>
          <a:p>
            <a:pPr>
              <a:buFontTx/>
              <a:buChar char="-"/>
            </a:pP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LA SOLIDARIDAD Y LA CARIDAD  SERAN EL CENTRO  DE LA REFUNDACIÓN, ESTA PASA POR LA FRATERNIDAD.</a:t>
            </a:r>
          </a:p>
          <a:p>
            <a:pPr>
              <a:buFontTx/>
              <a:buChar char="-"/>
            </a:pP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FOMENTAR LA ESPIRITUALIDAD DE LA COMUNIÓN , QUE SEAMOS EXPERTAS EN COMUNIÓN .</a:t>
            </a:r>
          </a:p>
          <a:p>
            <a:pPr>
              <a:buFontTx/>
              <a:buChar char="-"/>
            </a:pPr>
            <a:r>
              <a:rPr lang="es-ES" sz="18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HEMOS DE TRANSFORMAR EL PROPIO CARISMA.</a:t>
            </a:r>
          </a:p>
        </p:txBody>
      </p:sp>
    </p:spTree>
    <p:extLst>
      <p:ext uri="{BB962C8B-B14F-4D97-AF65-F5344CB8AC3E}">
        <p14:creationId xmlns:p14="http://schemas.microsoft.com/office/powerpoint/2010/main" xmlns="" val="4139280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680520" cy="5231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2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lonna MT" pitchFamily="82" charset="0"/>
              </a:rPr>
              <a:t>PLANO  TEORICO  DE LA  ACCIÓN</a:t>
            </a:r>
            <a:endParaRPr lang="es-ES" sz="24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lonna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1052736"/>
            <a:ext cx="7272808" cy="4536504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400" u="sng" dirty="0" smtClean="0"/>
              <a:t>¿QUÉ PUEDO APORTAR  A LA </a:t>
            </a:r>
            <a:r>
              <a:rPr lang="es-ES" sz="2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COMUNIDAD</a:t>
            </a:r>
            <a:r>
              <a:rPr lang="es-ES" sz="2400" u="sng" dirty="0" smtClean="0">
                <a:solidFill>
                  <a:srgbClr val="FF0000"/>
                </a:solidFill>
              </a:rPr>
              <a:t> </a:t>
            </a:r>
            <a:r>
              <a:rPr lang="es-ES" sz="2400" u="sng" dirty="0" smtClean="0"/>
              <a:t> PARA CONSTRUIRLA</a:t>
            </a:r>
            <a:r>
              <a:rPr lang="es-ES" sz="1800" u="sng" dirty="0" smtClean="0"/>
              <a:t>?</a:t>
            </a:r>
          </a:p>
          <a:p>
            <a:pPr marL="0" indent="0">
              <a:buNone/>
            </a:pPr>
            <a:r>
              <a:rPr lang="es-ES" sz="1800" dirty="0" smtClean="0"/>
              <a:t>    -</a:t>
            </a:r>
            <a:r>
              <a:rPr lang="es-ES" sz="1800" b="1" dirty="0" smtClean="0"/>
              <a:t>LA   GRATUIDAD   Y   FRATERNIDAD</a:t>
            </a:r>
          </a:p>
          <a:p>
            <a:pPr marL="0" indent="0">
              <a:buNone/>
            </a:pPr>
            <a:r>
              <a:rPr lang="es-ES" sz="1800" b="1" dirty="0"/>
              <a:t> </a:t>
            </a:r>
            <a:r>
              <a:rPr lang="es-ES" sz="1800" b="1" dirty="0" smtClean="0"/>
              <a:t>    - LA COMUNIÓN : COMPARTIR LA VIDA Y BIENES</a:t>
            </a:r>
          </a:p>
          <a:p>
            <a:pPr marL="0" indent="0">
              <a:buNone/>
            </a:pPr>
            <a:r>
              <a:rPr lang="es-ES" sz="1800" b="1" dirty="0" smtClean="0"/>
              <a:t>     - ABRIRSE A LA EXPERIENCIA DE DIOS </a:t>
            </a:r>
          </a:p>
          <a:p>
            <a:pPr marL="0" indent="0">
              <a:buNone/>
            </a:pPr>
            <a:r>
              <a:rPr lang="es-ES" sz="1800" b="1" dirty="0" smtClean="0"/>
              <a:t>     - PASO  DE UN  ESTILO DE VIDA  MÁS  ESTRUCTURADO A   OTRO  MÁS  DINÁMICO</a:t>
            </a:r>
          </a:p>
          <a:p>
            <a:pPr marL="0" indent="0">
              <a:buNone/>
            </a:pPr>
            <a:r>
              <a:rPr lang="es-ES" sz="1800" b="1" dirty="0" smtClean="0"/>
              <a:t>     - SE VALORAN  MÁS  LAS RELACIONES  INTERPESONALES .</a:t>
            </a:r>
          </a:p>
          <a:p>
            <a:pPr marL="0" indent="0">
              <a:buNone/>
            </a:pPr>
            <a:r>
              <a:rPr lang="es-ES" sz="1800" b="1" dirty="0" smtClean="0"/>
              <a:t>     - PASO DE LA VIDA  COMÚN  A LA COMUNIDAD   DE  VIDA</a:t>
            </a:r>
          </a:p>
          <a:p>
            <a:pPr marL="0" indent="0">
              <a:buNone/>
            </a:pPr>
            <a:r>
              <a:rPr lang="es-ES" sz="1800" b="1" dirty="0" smtClean="0"/>
              <a:t>     - MÁS ATENCIÓN  A LA COMPENETRACIÓN  DE ESPIRITUS  QUE A LA SIMPLE PRESENCIA.</a:t>
            </a:r>
          </a:p>
          <a:p>
            <a:pPr marL="0" indent="0">
              <a:buNone/>
            </a:pPr>
            <a:r>
              <a:rPr lang="es-ES" sz="1800" b="1" dirty="0"/>
              <a:t> </a:t>
            </a:r>
            <a:r>
              <a:rPr lang="es-ES" sz="1800" b="1" dirty="0" smtClean="0"/>
              <a:t>    - PARTICIPACIÓN  Y CORRESPONSABILIDAD .</a:t>
            </a:r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xmlns="" val="116099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476672"/>
            <a:ext cx="4752528" cy="7200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1800" dirty="0" smtClean="0">
                <a:latin typeface="Eras Bold ITC" pitchFamily="34" charset="0"/>
              </a:rPr>
              <a:t>SUGERENCIAS PARA </a:t>
            </a:r>
            <a:br>
              <a:rPr lang="es-ES" sz="1800" dirty="0" smtClean="0">
                <a:latin typeface="Eras Bold ITC" pitchFamily="34" charset="0"/>
              </a:rPr>
            </a:br>
            <a:r>
              <a:rPr lang="es-ES" sz="1800" dirty="0" smtClean="0">
                <a:latin typeface="Eras Bold ITC" pitchFamily="34" charset="0"/>
              </a:rPr>
              <a:t>AFRONTAR LOS CONFLICTOS </a:t>
            </a:r>
            <a:endParaRPr lang="es-ES" sz="1800" dirty="0">
              <a:latin typeface="Eras Bold IT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259632" y="1556792"/>
            <a:ext cx="6984776" cy="4166277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EVITAR</a:t>
            </a:r>
            <a:r>
              <a:rPr lang="es-ES" dirty="0" smtClean="0"/>
              <a:t> :  </a:t>
            </a:r>
          </a:p>
          <a:p>
            <a:pPr marL="0" indent="0">
              <a:buNone/>
            </a:pPr>
            <a:r>
              <a:rPr lang="es-ES" b="1" dirty="0" smtClean="0"/>
              <a:t>-POSTURAS  IRREFORMABLES Y ROMPER LA COMUNICACIÓN     </a:t>
            </a:r>
          </a:p>
          <a:p>
            <a:pPr marL="0" indent="0"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FOMENTAR:  </a:t>
            </a:r>
          </a:p>
          <a:p>
            <a:pPr marL="0" indent="0">
              <a:buNone/>
            </a:pPr>
            <a:r>
              <a:rPr lang="es-ES" b="1" dirty="0" smtClean="0"/>
              <a:t>-ABORDAR  LOS CONFLICTOS  DESDE LA FRATERNIDAD</a:t>
            </a:r>
          </a:p>
          <a:p>
            <a:pPr marL="0" indent="0">
              <a:buNone/>
            </a:pPr>
            <a:r>
              <a:rPr lang="es-ES" b="1" dirty="0" smtClean="0"/>
              <a:t>-ANALIZARLOS  SIN PASIÓN , ACEPTAR LOS PLURALISMOS , NO DRAMATIZAR LAS SITUACIONES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9848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832648" cy="883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2400" b="1" i="1" dirty="0" smtClean="0">
                <a:latin typeface="Eras Bold ITC" pitchFamily="34" charset="0"/>
              </a:rPr>
              <a:t>ACTITUDES  PERSONALES  PARA CONSTRUIR  LA COMUNIDAD</a:t>
            </a:r>
            <a:endParaRPr lang="es-ES" sz="2400" b="1" i="1" dirty="0">
              <a:latin typeface="Eras Bold IT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99592" y="1340768"/>
            <a:ext cx="7416824" cy="4382301"/>
          </a:xfr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alpha val="48000"/>
                <a:satMod val="105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endParaRPr lang="es-ES" sz="2400" b="1" dirty="0" smtClean="0"/>
          </a:p>
          <a:p>
            <a:pPr>
              <a:buFont typeface="Wingdings" pitchFamily="2" charset="2"/>
              <a:buChar char="q"/>
            </a:pPr>
            <a:r>
              <a:rPr lang="es-ES" sz="2400" b="1" dirty="0" smtClean="0"/>
              <a:t> </a:t>
            </a:r>
            <a:r>
              <a:rPr lang="es-ES" sz="2800" b="1" dirty="0" smtClean="0"/>
              <a:t>RESPONSABILIDAD.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RESPETO  SINCERO A LAS  PERSONAS.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ACEPTACIÓN DEL OTRO.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EVITAR  CRITICAS.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RECONOCER LAS  CUALIDADES DEL OTRO.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CULTIVAR LAS RELACIONES DESDE LA SENCILLEZ , LA NATURALIDAD Y SINCERIDAD.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GENEROSIDAD Y GRATUIDAD.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PERDONAR Y OLVIDAR.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FOMENTAR LA ALEGRIA Y EL OPTIMISMO.</a:t>
            </a:r>
          </a:p>
          <a:p>
            <a:pPr>
              <a:buFont typeface="Wingdings" pitchFamily="2" charset="2"/>
              <a:buChar char="q"/>
            </a:pPr>
            <a:r>
              <a:rPr lang="es-ES" sz="2800" b="1" dirty="0" smtClean="0"/>
              <a:t>EXPRESAR  LA FE Y ORAR CON NATURALIDAD</a:t>
            </a:r>
            <a:r>
              <a:rPr lang="es-ES" sz="28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s-ES" sz="1800" dirty="0"/>
          </a:p>
          <a:p>
            <a:pPr>
              <a:buFont typeface="Wingdings" pitchFamily="2" charset="2"/>
              <a:buChar char="q"/>
            </a:pPr>
            <a:endParaRPr lang="es-ES" sz="1800" dirty="0" smtClean="0"/>
          </a:p>
          <a:p>
            <a:pPr marL="0" indent="0">
              <a:buNone/>
            </a:pPr>
            <a:endParaRPr lang="es-ES" sz="1800" dirty="0" smtClean="0"/>
          </a:p>
          <a:p>
            <a:pPr>
              <a:buFont typeface="Wingdings" pitchFamily="2" charset="2"/>
              <a:buChar char="q"/>
            </a:pPr>
            <a:endParaRPr lang="es-ES" sz="1800" dirty="0" smtClean="0"/>
          </a:p>
          <a:p>
            <a:pPr>
              <a:buFont typeface="Wingdings" pitchFamily="2" charset="2"/>
              <a:buChar char="q"/>
            </a:pPr>
            <a:endParaRPr lang="es-ES" sz="1800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8129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ransmisión de listas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1053</TotalTime>
  <Words>1732</Words>
  <Application>Microsoft Office PowerPoint</Application>
  <PresentationFormat>Presentación en pantalla (4:3)</PresentationFormat>
  <Paragraphs>224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Transmisión de listas</vt:lpstr>
      <vt:lpstr>Diapositiva 1</vt:lpstr>
      <vt:lpstr>Diapositiva 2</vt:lpstr>
      <vt:lpstr>Diapositiva 3</vt:lpstr>
      <vt:lpstr>Diapositiva 4</vt:lpstr>
      <vt:lpstr>Diapositiva 5</vt:lpstr>
      <vt:lpstr>HAY QUE PERDER EL MIEDO AL CAMBIO</vt:lpstr>
      <vt:lpstr>PLANO  TEORICO  DE LA  ACCIÓN</vt:lpstr>
      <vt:lpstr>SUGERENCIAS PARA  AFRONTAR LOS CONFLICTOS </vt:lpstr>
      <vt:lpstr>ACTITUDES  PERSONALES  PARA CONSTRUIR  LA COMUNIDAD</vt:lpstr>
      <vt:lpstr>Diapositiva 10</vt:lpstr>
      <vt:lpstr>Diapositiva 11</vt:lpstr>
      <vt:lpstr>Diapositiva 12</vt:lpstr>
      <vt:lpstr>CRITERIOS   PARA  LA  MISIÓN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HEMOS  DE RECONSTRUIR  EL TEJIDO COMUNITARIO  EN LA VIDA RELIGIOSA  Y PARA   ELLO  HEMOS DE  SABER: </vt:lpstr>
      <vt:lpstr>Diapositiva 22</vt:lpstr>
      <vt:lpstr>Diapositiva 23</vt:lpstr>
    </vt:vector>
  </TitlesOfParts>
  <Company>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ORDENADOR</dc:creator>
  <cp:lastModifiedBy>ordenad</cp:lastModifiedBy>
  <cp:revision>71</cp:revision>
  <dcterms:created xsi:type="dcterms:W3CDTF">2012-03-28T07:13:28Z</dcterms:created>
  <dcterms:modified xsi:type="dcterms:W3CDTF">2013-05-15T16:27:45Z</dcterms:modified>
</cp:coreProperties>
</file>